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6858000" cy="9144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73737"/>
    <a:srgbClr val="F0DF86"/>
    <a:srgbClr val="676767"/>
    <a:srgbClr val="89391D"/>
    <a:srgbClr val="CA5D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106" d="100"/>
          <a:sy n="106" d="100"/>
        </p:scale>
        <p:origin x="2556" y="114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952B7C-D989-4476-9D47-137185D9398F}" type="datetimeFigureOut">
              <a:rPr lang="ko-KR" altLang="en-US" smtClean="0"/>
              <a:t>2019-03-29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9FE90C-2938-4113-A33D-E0C23E0DAF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075278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C54651-F436-41CE-8D96-2A4E2988141B}" type="datetimeFigureOut">
              <a:rPr lang="ko-KR" altLang="en-US" smtClean="0"/>
              <a:t>2019-03-29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54B6F8-0CF8-4EBA-A7FD-2D29EA7BBA7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622196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335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" y="1143"/>
            <a:ext cx="6856285" cy="9141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732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"/>
            <a:ext cx="6858000" cy="1246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940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9851" y="-23445"/>
            <a:ext cx="19607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dirty="0" smtClean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의료의 질과 환자안전</a:t>
            </a:r>
            <a:endParaRPr lang="ko-KR" altLang="en-US" sz="1600" dirty="0" smtClean="0">
              <a:solidFill>
                <a:schemeClr val="bg1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426114" y="345803"/>
            <a:ext cx="41953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defRPr/>
            </a:pPr>
            <a:r>
              <a:rPr lang="ko-KR" altLang="en-US" sz="24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환자안전사고에 영향을 미치는 </a:t>
            </a:r>
            <a:endParaRPr lang="en-US" altLang="ko-KR" sz="2400" b="1" dirty="0" smtClean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ctr" fontAlgn="base">
              <a:defRPr/>
            </a:pPr>
            <a:r>
              <a:rPr lang="ko-KR" altLang="en-US" sz="2400" b="1" dirty="0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다양한 </a:t>
            </a:r>
            <a:r>
              <a:rPr lang="ko-KR" altLang="en-US" sz="24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수준의 요인들</a:t>
            </a:r>
            <a:endParaRPr lang="ko-KR" altLang="en-US" sz="2400" b="1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grpSp>
        <p:nvGrpSpPr>
          <p:cNvPr id="9" name="그룹 8">
            <a:extLst>
              <a:ext uri="{FF2B5EF4-FFF2-40B4-BE49-F238E27FC236}">
                <a16:creationId xmlns:a16="http://schemas.microsoft.com/office/drawing/2014/main" id="{DE2BE730-9744-4669-B474-205C1EBB01A3}"/>
              </a:ext>
            </a:extLst>
          </p:cNvPr>
          <p:cNvGrpSpPr/>
          <p:nvPr/>
        </p:nvGrpSpPr>
        <p:grpSpPr>
          <a:xfrm>
            <a:off x="562052" y="1655845"/>
            <a:ext cx="5684977" cy="6386467"/>
            <a:chOff x="684653" y="581794"/>
            <a:chExt cx="5351467" cy="6011804"/>
          </a:xfrm>
        </p:grpSpPr>
        <p:sp>
          <p:nvSpPr>
            <p:cNvPr id="10" name="직사각형 9">
              <a:extLst>
                <a:ext uri="{FF2B5EF4-FFF2-40B4-BE49-F238E27FC236}">
                  <a16:creationId xmlns:a16="http://schemas.microsoft.com/office/drawing/2014/main" id="{86728B5F-24F1-45EE-A412-E44F591C6B1C}"/>
                </a:ext>
              </a:extLst>
            </p:cNvPr>
            <p:cNvSpPr/>
            <p:nvPr/>
          </p:nvSpPr>
          <p:spPr>
            <a:xfrm>
              <a:off x="1440419" y="725277"/>
              <a:ext cx="3889612" cy="548514"/>
            </a:xfrm>
            <a:prstGeom prst="rect">
              <a:avLst/>
            </a:prstGeom>
            <a:noFill/>
            <a:ln w="9525">
              <a:solidFill>
                <a:schemeClr val="bg1">
                  <a:lumMod val="75000"/>
                </a:schemeClr>
              </a:solidFill>
              <a:round/>
            </a:ln>
            <a:effectLst/>
          </p:spPr>
          <p:txBody>
            <a:bodyPr lIns="54000" tIns="118800" rIns="342000" bIns="118800" rtlCol="0" anchor="ctr"/>
            <a:lstStyle/>
            <a:p>
              <a:pPr algn="ctr"/>
              <a:endParaRPr lang="ko-KR" altLang="en-US" sz="3200" b="1" kern="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endParaRPr>
            </a:p>
          </p:txBody>
        </p:sp>
        <p:sp>
          <p:nvSpPr>
            <p:cNvPr id="11" name="직사각형 10">
              <a:extLst>
                <a:ext uri="{FF2B5EF4-FFF2-40B4-BE49-F238E27FC236}">
                  <a16:creationId xmlns:a16="http://schemas.microsoft.com/office/drawing/2014/main" id="{4C047DC5-5497-4B7C-B3EE-3CA7B40E3542}"/>
                </a:ext>
              </a:extLst>
            </p:cNvPr>
            <p:cNvSpPr/>
            <p:nvPr/>
          </p:nvSpPr>
          <p:spPr>
            <a:xfrm>
              <a:off x="1310619" y="784285"/>
              <a:ext cx="1214216" cy="4143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 latinLnBrk="0">
                <a:tabLst>
                  <a:tab pos="163513" algn="l"/>
                </a:tabLst>
                <a:defRPr/>
              </a:pPr>
              <a:r>
                <a:rPr lang="ko-KR" altLang="en-US" sz="9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기반지식</a:t>
              </a:r>
              <a:endParaRPr lang="en-US" altLang="ko-KR" sz="900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  <a:p>
              <a:pPr algn="ctr" fontAlgn="base" latinLnBrk="0">
                <a:lnSpc>
                  <a:spcPct val="150000"/>
                </a:lnSpc>
                <a:tabLst>
                  <a:tab pos="163513" algn="l"/>
                </a:tabLst>
                <a:defRPr/>
              </a:pPr>
              <a:r>
                <a:rPr lang="ko-KR" altLang="en-US" sz="9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인구통계</a:t>
              </a:r>
              <a:endParaRPr lang="en-US" altLang="ko-KR" sz="900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12" name="직사각형 11">
              <a:extLst>
                <a:ext uri="{FF2B5EF4-FFF2-40B4-BE49-F238E27FC236}">
                  <a16:creationId xmlns:a16="http://schemas.microsoft.com/office/drawing/2014/main" id="{87815FF3-BD1E-4B3A-8CFF-1364EE3281AD}"/>
                </a:ext>
              </a:extLst>
            </p:cNvPr>
            <p:cNvSpPr/>
            <p:nvPr/>
          </p:nvSpPr>
          <p:spPr>
            <a:xfrm>
              <a:off x="3050274" y="612526"/>
              <a:ext cx="648072" cy="18475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  <a:round/>
            </a:ln>
            <a:effectLst/>
          </p:spPr>
          <p:txBody>
            <a:bodyPr lIns="54000" tIns="118800" rIns="342000" bIns="118800" rtlCol="0" anchor="ctr"/>
            <a:lstStyle/>
            <a:p>
              <a:pPr algn="ctr"/>
              <a:endParaRPr lang="ko-KR" altLang="en-US" sz="900" b="1" kern="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endParaRPr>
            </a:p>
          </p:txBody>
        </p:sp>
        <p:sp>
          <p:nvSpPr>
            <p:cNvPr id="13" name="직사각형 12">
              <a:extLst>
                <a:ext uri="{FF2B5EF4-FFF2-40B4-BE49-F238E27FC236}">
                  <a16:creationId xmlns:a16="http://schemas.microsoft.com/office/drawing/2014/main" id="{6D734D0D-12C2-47A5-89FA-A0E50802C302}"/>
                </a:ext>
              </a:extLst>
            </p:cNvPr>
            <p:cNvSpPr/>
            <p:nvPr/>
          </p:nvSpPr>
          <p:spPr>
            <a:xfrm>
              <a:off x="2994713" y="581794"/>
              <a:ext cx="864096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9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외부적 환경</a:t>
              </a:r>
              <a:endParaRPr lang="en-US" altLang="ko-KR" sz="900" b="1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14" name="직사각형 13">
              <a:extLst>
                <a:ext uri="{FF2B5EF4-FFF2-40B4-BE49-F238E27FC236}">
                  <a16:creationId xmlns:a16="http://schemas.microsoft.com/office/drawing/2014/main" id="{FC116920-29DC-4FF7-9975-D96C85C15F7A}"/>
                </a:ext>
              </a:extLst>
            </p:cNvPr>
            <p:cNvSpPr/>
            <p:nvPr/>
          </p:nvSpPr>
          <p:spPr>
            <a:xfrm>
              <a:off x="2273545" y="754781"/>
              <a:ext cx="1214216" cy="48359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 latinLnBrk="0">
                <a:lnSpc>
                  <a:spcPct val="150000"/>
                </a:lnSpc>
                <a:tabLst>
                  <a:tab pos="163513" algn="l"/>
                </a:tabLst>
                <a:defRPr/>
              </a:pPr>
              <a:r>
                <a:rPr lang="ko-KR" altLang="en-US" sz="9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새로운 기술</a:t>
              </a:r>
              <a:endParaRPr lang="en-US" altLang="ko-KR" sz="900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  <a:p>
              <a:pPr algn="ctr" fontAlgn="base" latinLnBrk="0">
                <a:lnSpc>
                  <a:spcPct val="150000"/>
                </a:lnSpc>
                <a:tabLst>
                  <a:tab pos="163513" algn="l"/>
                </a:tabLst>
                <a:defRPr/>
              </a:pPr>
              <a:r>
                <a:rPr lang="ko-KR" altLang="en-US" sz="9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정부계획</a:t>
              </a:r>
              <a:endParaRPr lang="en-US" altLang="ko-KR" sz="900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15" name="직사각형 14">
              <a:extLst>
                <a:ext uri="{FF2B5EF4-FFF2-40B4-BE49-F238E27FC236}">
                  <a16:creationId xmlns:a16="http://schemas.microsoft.com/office/drawing/2014/main" id="{81F231AA-2AE7-4568-B2B6-C1B8DE43EE45}"/>
                </a:ext>
              </a:extLst>
            </p:cNvPr>
            <p:cNvSpPr/>
            <p:nvPr/>
          </p:nvSpPr>
          <p:spPr>
            <a:xfrm>
              <a:off x="3236471" y="754781"/>
              <a:ext cx="1214216" cy="48359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 latinLnBrk="0">
                <a:lnSpc>
                  <a:spcPct val="150000"/>
                </a:lnSpc>
                <a:tabLst>
                  <a:tab pos="163513" algn="l"/>
                </a:tabLst>
                <a:defRPr/>
              </a:pPr>
              <a:r>
                <a:rPr lang="ko-KR" altLang="en-US" sz="9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경제적압박</a:t>
              </a:r>
              <a:endParaRPr lang="en-US" altLang="ko-KR" sz="900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  <a:p>
              <a:pPr algn="ctr" fontAlgn="base" latinLnBrk="0">
                <a:lnSpc>
                  <a:spcPct val="150000"/>
                </a:lnSpc>
                <a:tabLst>
                  <a:tab pos="163513" algn="l"/>
                </a:tabLst>
                <a:defRPr/>
              </a:pPr>
              <a:r>
                <a:rPr lang="ko-KR" altLang="en-US" sz="9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보건의료정책</a:t>
              </a:r>
              <a:endParaRPr lang="en-US" altLang="ko-KR" sz="900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16" name="직사각형 15">
              <a:extLst>
                <a:ext uri="{FF2B5EF4-FFF2-40B4-BE49-F238E27FC236}">
                  <a16:creationId xmlns:a16="http://schemas.microsoft.com/office/drawing/2014/main" id="{411BC7ED-BB8A-42CA-A636-DD6E3DACB0FC}"/>
                </a:ext>
              </a:extLst>
            </p:cNvPr>
            <p:cNvSpPr/>
            <p:nvPr/>
          </p:nvSpPr>
          <p:spPr>
            <a:xfrm>
              <a:off x="4199396" y="754781"/>
              <a:ext cx="1214216" cy="48359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 latinLnBrk="0">
                <a:lnSpc>
                  <a:spcPct val="150000"/>
                </a:lnSpc>
                <a:tabLst>
                  <a:tab pos="163513" algn="l"/>
                </a:tabLst>
                <a:defRPr/>
              </a:pPr>
              <a:r>
                <a:rPr lang="ko-KR" altLang="en-US" sz="9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대중의 인식</a:t>
              </a:r>
              <a:endParaRPr lang="en-US" altLang="ko-KR" sz="900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  <a:p>
              <a:pPr algn="ctr" fontAlgn="base" latinLnBrk="0">
                <a:lnSpc>
                  <a:spcPct val="150000"/>
                </a:lnSpc>
                <a:tabLst>
                  <a:tab pos="163513" algn="l"/>
                </a:tabLst>
                <a:defRPr/>
              </a:pPr>
              <a:r>
                <a:rPr lang="ko-KR" altLang="en-US" sz="9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정치적 환경</a:t>
              </a:r>
              <a:endParaRPr lang="en-US" altLang="ko-KR" sz="900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18" name="직사각형 17">
              <a:extLst>
                <a:ext uri="{FF2B5EF4-FFF2-40B4-BE49-F238E27FC236}">
                  <a16:creationId xmlns:a16="http://schemas.microsoft.com/office/drawing/2014/main" id="{47996D97-503D-4412-9F58-13AF90F37269}"/>
                </a:ext>
              </a:extLst>
            </p:cNvPr>
            <p:cNvSpPr/>
            <p:nvPr/>
          </p:nvSpPr>
          <p:spPr>
            <a:xfrm>
              <a:off x="1440418" y="1501704"/>
              <a:ext cx="3889613" cy="663740"/>
            </a:xfrm>
            <a:prstGeom prst="rect">
              <a:avLst/>
            </a:prstGeom>
            <a:noFill/>
            <a:ln w="9525">
              <a:solidFill>
                <a:schemeClr val="bg1">
                  <a:lumMod val="75000"/>
                </a:schemeClr>
              </a:solidFill>
              <a:round/>
            </a:ln>
            <a:effectLst/>
          </p:spPr>
          <p:txBody>
            <a:bodyPr lIns="54000" tIns="118800" rIns="342000" bIns="118800" rtlCol="0" anchor="ctr"/>
            <a:lstStyle/>
            <a:p>
              <a:pPr algn="ctr"/>
              <a:endParaRPr lang="ko-KR" altLang="en-US" sz="3200" b="1" kern="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endParaRPr>
            </a:p>
          </p:txBody>
        </p:sp>
        <p:sp>
          <p:nvSpPr>
            <p:cNvPr id="19" name="직사각형 18">
              <a:extLst>
                <a:ext uri="{FF2B5EF4-FFF2-40B4-BE49-F238E27FC236}">
                  <a16:creationId xmlns:a16="http://schemas.microsoft.com/office/drawing/2014/main" id="{077A70F1-AAF3-4060-9EC8-C0F8D3B6BAB9}"/>
                </a:ext>
              </a:extLst>
            </p:cNvPr>
            <p:cNvSpPr/>
            <p:nvPr/>
          </p:nvSpPr>
          <p:spPr>
            <a:xfrm>
              <a:off x="1547664" y="1462969"/>
              <a:ext cx="1214216" cy="6913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 latinLnBrk="0">
                <a:lnSpc>
                  <a:spcPct val="150000"/>
                </a:lnSpc>
                <a:tabLst>
                  <a:tab pos="163513" algn="l"/>
                </a:tabLst>
                <a:defRPr/>
              </a:pPr>
              <a:r>
                <a:rPr lang="ko-KR" altLang="en-US" sz="9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업무부담</a:t>
              </a:r>
              <a:endParaRPr lang="en-US" altLang="ko-KR" sz="900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  <a:p>
              <a:pPr algn="ctr" fontAlgn="base" latinLnBrk="0">
                <a:lnSpc>
                  <a:spcPct val="150000"/>
                </a:lnSpc>
                <a:tabLst>
                  <a:tab pos="163513" algn="l"/>
                </a:tabLst>
                <a:defRPr/>
              </a:pPr>
              <a:r>
                <a:rPr lang="ko-KR" altLang="en-US" sz="900" dirty="0" err="1">
                  <a:latin typeface="나눔고딕" panose="020D0604000000000000" pitchFamily="50" charset="-127"/>
                  <a:ea typeface="나눔고딕" panose="020D0604000000000000" pitchFamily="50" charset="-127"/>
                </a:rPr>
                <a:t>직원수</a:t>
              </a:r>
              <a:endParaRPr lang="en-US" altLang="ko-KR" sz="900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  <a:p>
              <a:pPr algn="ctr" fontAlgn="base" latinLnBrk="0">
                <a:lnSpc>
                  <a:spcPct val="150000"/>
                </a:lnSpc>
                <a:tabLst>
                  <a:tab pos="163513" algn="l"/>
                </a:tabLst>
                <a:defRPr/>
              </a:pPr>
              <a:r>
                <a:rPr lang="ko-KR" altLang="en-US" sz="9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자원활용</a:t>
              </a:r>
              <a:endParaRPr lang="en-US" altLang="ko-KR" sz="900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20" name="직사각형 19">
              <a:extLst>
                <a:ext uri="{FF2B5EF4-FFF2-40B4-BE49-F238E27FC236}">
                  <a16:creationId xmlns:a16="http://schemas.microsoft.com/office/drawing/2014/main" id="{47778CF6-E91A-4A5E-B4A9-3229626F8E12}"/>
                </a:ext>
              </a:extLst>
            </p:cNvPr>
            <p:cNvSpPr/>
            <p:nvPr/>
          </p:nvSpPr>
          <p:spPr>
            <a:xfrm>
              <a:off x="3050274" y="1388953"/>
              <a:ext cx="648072" cy="18475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  <a:round/>
            </a:ln>
            <a:effectLst/>
          </p:spPr>
          <p:txBody>
            <a:bodyPr lIns="54000" tIns="118800" rIns="342000" bIns="118800" rtlCol="0" anchor="ctr"/>
            <a:lstStyle/>
            <a:p>
              <a:pPr algn="ctr"/>
              <a:endParaRPr lang="ko-KR" altLang="en-US" sz="900" b="1" kern="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endParaRPr>
            </a:p>
          </p:txBody>
        </p:sp>
        <p:sp>
          <p:nvSpPr>
            <p:cNvPr id="21" name="직사각형 20">
              <a:extLst>
                <a:ext uri="{FF2B5EF4-FFF2-40B4-BE49-F238E27FC236}">
                  <a16:creationId xmlns:a16="http://schemas.microsoft.com/office/drawing/2014/main" id="{77570C1A-F328-45C7-B1CD-0C9EA204687A}"/>
                </a:ext>
              </a:extLst>
            </p:cNvPr>
            <p:cNvSpPr/>
            <p:nvPr/>
          </p:nvSpPr>
          <p:spPr>
            <a:xfrm>
              <a:off x="2944671" y="1358221"/>
              <a:ext cx="864096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ko-KR" altLang="en-US" sz="9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관리</a:t>
              </a:r>
              <a:endParaRPr lang="en-US" altLang="ko-KR" sz="900" b="1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22" name="직사각형 21">
              <a:extLst>
                <a:ext uri="{FF2B5EF4-FFF2-40B4-BE49-F238E27FC236}">
                  <a16:creationId xmlns:a16="http://schemas.microsoft.com/office/drawing/2014/main" id="{00E05BCC-DECB-4F31-9ED8-18C9AA66B8F7}"/>
                </a:ext>
              </a:extLst>
            </p:cNvPr>
            <p:cNvSpPr/>
            <p:nvPr/>
          </p:nvSpPr>
          <p:spPr>
            <a:xfrm>
              <a:off x="2778512" y="1566843"/>
              <a:ext cx="1214216" cy="48359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 latinLnBrk="0">
                <a:lnSpc>
                  <a:spcPct val="150000"/>
                </a:lnSpc>
                <a:tabLst>
                  <a:tab pos="163513" algn="l"/>
                </a:tabLst>
                <a:defRPr/>
              </a:pPr>
              <a:r>
                <a:rPr lang="ko-KR" altLang="en-US" sz="9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조직 구조</a:t>
              </a:r>
              <a:endParaRPr lang="en-US" altLang="ko-KR" sz="900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  <a:p>
              <a:pPr algn="ctr" fontAlgn="base" latinLnBrk="0">
                <a:lnSpc>
                  <a:spcPct val="150000"/>
                </a:lnSpc>
                <a:tabLst>
                  <a:tab pos="163513" algn="l"/>
                </a:tabLst>
                <a:defRPr/>
              </a:pPr>
              <a:r>
                <a:rPr lang="ko-KR" altLang="en-US" sz="9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안전 문화</a:t>
              </a:r>
              <a:endParaRPr lang="en-US" altLang="ko-KR" sz="900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23" name="직사각형 22">
              <a:extLst>
                <a:ext uri="{FF2B5EF4-FFF2-40B4-BE49-F238E27FC236}">
                  <a16:creationId xmlns:a16="http://schemas.microsoft.com/office/drawing/2014/main" id="{EC285DA7-30C7-4CB2-8428-751F747EC9A7}"/>
                </a:ext>
              </a:extLst>
            </p:cNvPr>
            <p:cNvSpPr/>
            <p:nvPr/>
          </p:nvSpPr>
          <p:spPr>
            <a:xfrm>
              <a:off x="4005856" y="1462969"/>
              <a:ext cx="1214216" cy="6913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 latinLnBrk="0">
                <a:lnSpc>
                  <a:spcPct val="150000"/>
                </a:lnSpc>
                <a:tabLst>
                  <a:tab pos="163513" algn="l"/>
                </a:tabLst>
                <a:defRPr/>
              </a:pPr>
              <a:r>
                <a:rPr lang="ko-KR" altLang="en-US" sz="9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직원의 접근도 </a:t>
              </a:r>
              <a:endParaRPr lang="en-US" altLang="ko-KR" sz="900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  <a:p>
              <a:pPr algn="ctr" fontAlgn="base" latinLnBrk="0">
                <a:lnSpc>
                  <a:spcPct val="150000"/>
                </a:lnSpc>
                <a:tabLst>
                  <a:tab pos="163513" algn="l"/>
                </a:tabLst>
                <a:defRPr/>
              </a:pPr>
              <a:r>
                <a:rPr lang="ko-KR" altLang="en-US" sz="9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직원개발</a:t>
              </a:r>
              <a:endParaRPr lang="en-US" altLang="ko-KR" sz="900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  <a:p>
              <a:pPr algn="ctr" fontAlgn="base" latinLnBrk="0">
                <a:lnSpc>
                  <a:spcPct val="150000"/>
                </a:lnSpc>
                <a:tabLst>
                  <a:tab pos="163513" algn="l"/>
                </a:tabLst>
                <a:defRPr/>
              </a:pPr>
              <a:r>
                <a:rPr lang="ko-KR" altLang="en-US" sz="9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리더십</a:t>
              </a:r>
              <a:endParaRPr lang="en-US" altLang="ko-KR" sz="900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cxnSp>
          <p:nvCxnSpPr>
            <p:cNvPr id="24" name="직선 화살표 연결선 23">
              <a:extLst>
                <a:ext uri="{FF2B5EF4-FFF2-40B4-BE49-F238E27FC236}">
                  <a16:creationId xmlns:a16="http://schemas.microsoft.com/office/drawing/2014/main" id="{11BBAD54-64A0-4951-BD23-716A6A950125}"/>
                </a:ext>
              </a:extLst>
            </p:cNvPr>
            <p:cNvCxnSpPr/>
            <p:nvPr/>
          </p:nvCxnSpPr>
          <p:spPr>
            <a:xfrm>
              <a:off x="1965278" y="1269242"/>
              <a:ext cx="0" cy="245659"/>
            </a:xfrm>
            <a:prstGeom prst="straightConnector1">
              <a:avLst/>
            </a:prstGeom>
            <a:ln>
              <a:solidFill>
                <a:schemeClr val="bg1">
                  <a:lumMod val="6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직선 화살표 연결선 24">
              <a:extLst>
                <a:ext uri="{FF2B5EF4-FFF2-40B4-BE49-F238E27FC236}">
                  <a16:creationId xmlns:a16="http://schemas.microsoft.com/office/drawing/2014/main" id="{0D40BFFD-77B2-41C9-BB73-F6D63D4E33A9}"/>
                </a:ext>
              </a:extLst>
            </p:cNvPr>
            <p:cNvCxnSpPr/>
            <p:nvPr/>
          </p:nvCxnSpPr>
          <p:spPr>
            <a:xfrm>
              <a:off x="4776717" y="1269242"/>
              <a:ext cx="0" cy="245659"/>
            </a:xfrm>
            <a:prstGeom prst="straightConnector1">
              <a:avLst/>
            </a:prstGeom>
            <a:ln>
              <a:solidFill>
                <a:schemeClr val="bg1">
                  <a:lumMod val="6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직선 화살표 연결선 25">
              <a:extLst>
                <a:ext uri="{FF2B5EF4-FFF2-40B4-BE49-F238E27FC236}">
                  <a16:creationId xmlns:a16="http://schemas.microsoft.com/office/drawing/2014/main" id="{88AC48BC-9AE1-4AFD-B5CC-BFCC2E43BA9D}"/>
                </a:ext>
              </a:extLst>
            </p:cNvPr>
            <p:cNvCxnSpPr>
              <a:cxnSpLocks/>
            </p:cNvCxnSpPr>
            <p:nvPr/>
          </p:nvCxnSpPr>
          <p:spPr>
            <a:xfrm>
              <a:off x="3839570" y="1269242"/>
              <a:ext cx="0" cy="245659"/>
            </a:xfrm>
            <a:prstGeom prst="straightConnector1">
              <a:avLst/>
            </a:prstGeom>
            <a:ln>
              <a:solidFill>
                <a:schemeClr val="bg1">
                  <a:lumMod val="6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직선 화살표 연결선 26">
              <a:extLst>
                <a:ext uri="{FF2B5EF4-FFF2-40B4-BE49-F238E27FC236}">
                  <a16:creationId xmlns:a16="http://schemas.microsoft.com/office/drawing/2014/main" id="{AE6E3D88-7321-4DC0-AF39-1257BB2B82A4}"/>
                </a:ext>
              </a:extLst>
            </p:cNvPr>
            <p:cNvCxnSpPr>
              <a:cxnSpLocks/>
            </p:cNvCxnSpPr>
            <p:nvPr/>
          </p:nvCxnSpPr>
          <p:spPr>
            <a:xfrm>
              <a:off x="2902424" y="1269242"/>
              <a:ext cx="0" cy="245659"/>
            </a:xfrm>
            <a:prstGeom prst="straightConnector1">
              <a:avLst/>
            </a:prstGeom>
            <a:ln>
              <a:solidFill>
                <a:schemeClr val="bg1">
                  <a:lumMod val="6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8" name="그룹 27">
              <a:extLst>
                <a:ext uri="{FF2B5EF4-FFF2-40B4-BE49-F238E27FC236}">
                  <a16:creationId xmlns:a16="http://schemas.microsoft.com/office/drawing/2014/main" id="{2ED9E2BF-4AFF-49E8-8D81-C34772533DE7}"/>
                </a:ext>
              </a:extLst>
            </p:cNvPr>
            <p:cNvGrpSpPr/>
            <p:nvPr/>
          </p:nvGrpSpPr>
          <p:grpSpPr>
            <a:xfrm>
              <a:off x="1418589" y="2355957"/>
              <a:ext cx="3911442" cy="1314591"/>
              <a:chOff x="1418589" y="2355957"/>
              <a:chExt cx="3911442" cy="1314591"/>
            </a:xfrm>
          </p:grpSpPr>
          <p:sp>
            <p:nvSpPr>
              <p:cNvPr id="58" name="직사각형 57">
                <a:extLst>
                  <a:ext uri="{FF2B5EF4-FFF2-40B4-BE49-F238E27FC236}">
                    <a16:creationId xmlns:a16="http://schemas.microsoft.com/office/drawing/2014/main" id="{DF74E66A-20CE-437F-9486-FEE4BAC93AEA}"/>
                  </a:ext>
                </a:extLst>
              </p:cNvPr>
              <p:cNvSpPr/>
              <p:nvPr/>
            </p:nvSpPr>
            <p:spPr>
              <a:xfrm>
                <a:off x="1418589" y="2355957"/>
                <a:ext cx="1214216" cy="11068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fontAlgn="base" latinLnBrk="0">
                  <a:lnSpc>
                    <a:spcPct val="150000"/>
                  </a:lnSpc>
                  <a:tabLst>
                    <a:tab pos="163513" algn="l"/>
                  </a:tabLst>
                  <a:defRPr/>
                </a:pPr>
                <a:r>
                  <a:rPr lang="ko-KR" altLang="en-US" sz="900" b="1" dirty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물리적환경</a:t>
                </a:r>
                <a:endParaRPr lang="en-US" altLang="ko-KR" sz="900" b="1" dirty="0"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  <a:p>
                <a:pPr marL="53975" indent="-53975" fontAlgn="base" latinLnBrk="0">
                  <a:lnSpc>
                    <a:spcPct val="150000"/>
                  </a:lnSpc>
                  <a:buFontTx/>
                  <a:buChar char="-"/>
                  <a:tabLst>
                    <a:tab pos="90488" algn="l"/>
                  </a:tabLst>
                  <a:defRPr/>
                </a:pPr>
                <a:r>
                  <a:rPr lang="ko-KR" altLang="en-US" sz="900" dirty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조명</a:t>
                </a:r>
                <a:r>
                  <a:rPr lang="en-US" altLang="ko-KR" sz="900" dirty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/</a:t>
                </a:r>
                <a:r>
                  <a:rPr lang="ko-KR" altLang="en-US" sz="900" dirty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소음</a:t>
                </a:r>
                <a:r>
                  <a:rPr lang="en-US" altLang="ko-KR" sz="900" dirty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/</a:t>
                </a:r>
                <a:r>
                  <a:rPr lang="ko-KR" altLang="en-US" sz="900" dirty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온도</a:t>
                </a:r>
                <a:endParaRPr lang="en-US" altLang="ko-KR" sz="900" dirty="0"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  <a:p>
                <a:pPr marL="53975" indent="-53975" fontAlgn="base" latinLnBrk="0">
                  <a:lnSpc>
                    <a:spcPct val="150000"/>
                  </a:lnSpc>
                  <a:buFontTx/>
                  <a:buChar char="-"/>
                  <a:tabLst>
                    <a:tab pos="90488" algn="l"/>
                  </a:tabLst>
                  <a:defRPr/>
                </a:pPr>
                <a:r>
                  <a:rPr lang="ko-KR" altLang="en-US" sz="900" dirty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작업장 구조</a:t>
                </a:r>
                <a:endParaRPr lang="en-US" altLang="ko-KR" sz="900" dirty="0"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  <a:p>
                <a:pPr marL="53975" indent="-53975" fontAlgn="base" latinLnBrk="0">
                  <a:lnSpc>
                    <a:spcPct val="150000"/>
                  </a:lnSpc>
                  <a:buFontTx/>
                  <a:buChar char="-"/>
                  <a:tabLst>
                    <a:tab pos="90488" algn="l"/>
                  </a:tabLst>
                  <a:defRPr/>
                </a:pPr>
                <a:r>
                  <a:rPr lang="ko-KR" altLang="en-US" sz="900" dirty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주의산만</a:t>
                </a:r>
                <a:endParaRPr lang="en-US" altLang="ko-KR" sz="900" dirty="0"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  <a:p>
                <a:pPr marL="53975" indent="-53975" fontAlgn="base" latinLnBrk="0">
                  <a:lnSpc>
                    <a:spcPct val="150000"/>
                  </a:lnSpc>
                  <a:buFontTx/>
                  <a:buChar char="-"/>
                  <a:tabLst>
                    <a:tab pos="90488" algn="l"/>
                  </a:tabLst>
                  <a:defRPr/>
                </a:pPr>
                <a:r>
                  <a:rPr lang="ko-KR" altLang="en-US" sz="900" dirty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환기</a:t>
                </a:r>
                <a:endParaRPr lang="en-US" altLang="ko-KR" sz="900" dirty="0"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  <p:sp>
            <p:nvSpPr>
              <p:cNvPr id="59" name="직사각형 58">
                <a:extLst>
                  <a:ext uri="{FF2B5EF4-FFF2-40B4-BE49-F238E27FC236}">
                    <a16:creationId xmlns:a16="http://schemas.microsoft.com/office/drawing/2014/main" id="{0FA2FDA7-F4C5-4074-8720-A2F72283A0CE}"/>
                  </a:ext>
                </a:extLst>
              </p:cNvPr>
              <p:cNvSpPr/>
              <p:nvPr/>
            </p:nvSpPr>
            <p:spPr>
              <a:xfrm>
                <a:off x="2737847" y="2355957"/>
                <a:ext cx="1361440" cy="11068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fontAlgn="base" latinLnBrk="0">
                  <a:lnSpc>
                    <a:spcPct val="150000"/>
                  </a:lnSpc>
                  <a:tabLst>
                    <a:tab pos="163513" algn="l"/>
                  </a:tabLst>
                  <a:defRPr/>
                </a:pPr>
                <a:r>
                  <a:rPr lang="ko-KR" altLang="en-US" sz="900" b="1" dirty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인간</a:t>
                </a:r>
                <a:r>
                  <a:rPr lang="en-US" altLang="ko-KR" sz="900" b="1" dirty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-</a:t>
                </a:r>
                <a:r>
                  <a:rPr lang="ko-KR" altLang="en-US" sz="900" b="1" dirty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시스템 인터페이스</a:t>
                </a:r>
                <a:endParaRPr lang="en-US" altLang="ko-KR" sz="900" b="1" dirty="0"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  <a:p>
                <a:pPr marL="53975" indent="-53975" fontAlgn="base" latinLnBrk="0">
                  <a:lnSpc>
                    <a:spcPct val="150000"/>
                  </a:lnSpc>
                  <a:buFontTx/>
                  <a:buChar char="-"/>
                  <a:tabLst>
                    <a:tab pos="90488" algn="l"/>
                  </a:tabLst>
                  <a:defRPr/>
                </a:pPr>
                <a:r>
                  <a:rPr lang="ko-KR" altLang="en-US" sz="900" dirty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의료기기</a:t>
                </a:r>
                <a:r>
                  <a:rPr lang="en-US" altLang="ko-KR" sz="900" dirty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/</a:t>
                </a:r>
                <a:r>
                  <a:rPr lang="ko-KR" altLang="en-US" sz="900" dirty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시설위치</a:t>
                </a:r>
                <a:endParaRPr lang="en-US" altLang="ko-KR" sz="900" dirty="0"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  <a:p>
                <a:pPr marL="53975" indent="-53975" fontAlgn="base" latinLnBrk="0">
                  <a:lnSpc>
                    <a:spcPct val="150000"/>
                  </a:lnSpc>
                  <a:buFontTx/>
                  <a:buChar char="-"/>
                  <a:tabLst>
                    <a:tab pos="90488" algn="l"/>
                  </a:tabLst>
                  <a:defRPr/>
                </a:pPr>
                <a:r>
                  <a:rPr lang="ko-KR" altLang="en-US" sz="900" dirty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조정</a:t>
                </a:r>
                <a:r>
                  <a:rPr lang="en-US" altLang="ko-KR" sz="900" dirty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, </a:t>
                </a:r>
                <a:r>
                  <a:rPr lang="ko-KR" altLang="en-US" sz="900" dirty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자동</a:t>
                </a:r>
                <a:endParaRPr lang="en-US" altLang="ko-KR" sz="900" dirty="0"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  <a:p>
                <a:pPr marL="53975" indent="-53975" fontAlgn="base" latinLnBrk="0">
                  <a:lnSpc>
                    <a:spcPct val="150000"/>
                  </a:lnSpc>
                  <a:buFontTx/>
                  <a:buChar char="-"/>
                  <a:tabLst>
                    <a:tab pos="90488" algn="l"/>
                  </a:tabLst>
                  <a:defRPr/>
                </a:pPr>
                <a:r>
                  <a:rPr lang="ko-KR" altLang="en-US" sz="900" dirty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전자</a:t>
                </a:r>
                <a:r>
                  <a:rPr lang="en-US" altLang="ko-KR" sz="900" dirty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/</a:t>
                </a:r>
                <a:r>
                  <a:rPr lang="ko-KR" altLang="en-US" sz="900" dirty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종이</a:t>
                </a:r>
                <a:r>
                  <a:rPr lang="en-US" altLang="ko-KR" sz="900" dirty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/</a:t>
                </a:r>
                <a:r>
                  <a:rPr lang="ko-KR" altLang="en-US" sz="900" dirty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의무기록</a:t>
                </a:r>
                <a:endParaRPr lang="en-US" altLang="ko-KR" sz="900" dirty="0"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  <a:p>
                <a:pPr marL="53975" indent="-53975" fontAlgn="base" latinLnBrk="0">
                  <a:lnSpc>
                    <a:spcPct val="150000"/>
                  </a:lnSpc>
                  <a:buFontTx/>
                  <a:buChar char="-"/>
                  <a:tabLst>
                    <a:tab pos="90488" algn="l"/>
                  </a:tabLst>
                  <a:defRPr/>
                </a:pPr>
                <a:r>
                  <a:rPr lang="ko-KR" altLang="en-US" sz="900" dirty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정보기술</a:t>
                </a:r>
                <a:endParaRPr lang="en-US" altLang="ko-KR" sz="900" dirty="0"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  <p:sp>
            <p:nvSpPr>
              <p:cNvPr id="60" name="직사각형 59">
                <a:extLst>
                  <a:ext uri="{FF2B5EF4-FFF2-40B4-BE49-F238E27FC236}">
                    <a16:creationId xmlns:a16="http://schemas.microsoft.com/office/drawing/2014/main" id="{516F08CF-64EC-40F7-A77E-747240C1558E}"/>
                  </a:ext>
                </a:extLst>
              </p:cNvPr>
              <p:cNvSpPr/>
              <p:nvPr/>
            </p:nvSpPr>
            <p:spPr>
              <a:xfrm>
                <a:off x="4064449" y="2355957"/>
                <a:ext cx="1214216" cy="13145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fontAlgn="base" latinLnBrk="0">
                  <a:lnSpc>
                    <a:spcPct val="150000"/>
                  </a:lnSpc>
                  <a:tabLst>
                    <a:tab pos="163513" algn="l"/>
                  </a:tabLst>
                  <a:defRPr/>
                </a:pPr>
                <a:r>
                  <a:rPr lang="ko-KR" altLang="en-US" sz="900" b="1" dirty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조직</a:t>
                </a:r>
                <a:r>
                  <a:rPr lang="en-US" altLang="ko-KR" sz="900" b="1" dirty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/</a:t>
                </a:r>
                <a:r>
                  <a:rPr lang="ko-KR" altLang="en-US" sz="900" b="1" dirty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사회적 환경</a:t>
                </a:r>
                <a:endParaRPr lang="en-US" altLang="ko-KR" sz="900" b="1" dirty="0"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  <a:p>
                <a:pPr marL="53975" indent="-53975" fontAlgn="base" latinLnBrk="0">
                  <a:lnSpc>
                    <a:spcPct val="150000"/>
                  </a:lnSpc>
                  <a:buFontTx/>
                  <a:buChar char="-"/>
                  <a:tabLst>
                    <a:tab pos="90488" algn="l"/>
                  </a:tabLst>
                  <a:defRPr/>
                </a:pPr>
                <a:r>
                  <a:rPr lang="ko-KR" altLang="en-US" sz="900" dirty="0" err="1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권력기울기</a:t>
                </a:r>
                <a:endParaRPr lang="en-US" altLang="ko-KR" sz="900" dirty="0"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  <a:p>
                <a:pPr marL="53975" indent="-53975" fontAlgn="base" latinLnBrk="0">
                  <a:lnSpc>
                    <a:spcPct val="150000"/>
                  </a:lnSpc>
                  <a:buFontTx/>
                  <a:buChar char="-"/>
                  <a:tabLst>
                    <a:tab pos="90488" algn="l"/>
                  </a:tabLst>
                  <a:defRPr/>
                </a:pPr>
                <a:r>
                  <a:rPr lang="ko-KR" altLang="en-US" sz="900" dirty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조직 규범</a:t>
                </a:r>
                <a:r>
                  <a:rPr lang="en-US" altLang="ko-KR" sz="900" dirty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/</a:t>
                </a:r>
                <a:r>
                  <a:rPr lang="ko-KR" altLang="en-US" sz="900" dirty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분위기</a:t>
                </a:r>
                <a:endParaRPr lang="en-US" altLang="ko-KR" sz="900" dirty="0"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  <a:p>
                <a:pPr marL="53975" indent="-53975" fontAlgn="base" latinLnBrk="0">
                  <a:lnSpc>
                    <a:spcPct val="150000"/>
                  </a:lnSpc>
                  <a:buFontTx/>
                  <a:buChar char="-"/>
                  <a:tabLst>
                    <a:tab pos="90488" algn="l"/>
                  </a:tabLst>
                  <a:defRPr/>
                </a:pPr>
                <a:r>
                  <a:rPr lang="ko-KR" altLang="en-US" sz="900" dirty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의사소통</a:t>
                </a:r>
                <a:r>
                  <a:rPr lang="en-US" altLang="ko-KR" sz="900" dirty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/</a:t>
                </a:r>
                <a:r>
                  <a:rPr lang="ko-KR" altLang="en-US" sz="900" dirty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조정</a:t>
                </a:r>
                <a:endParaRPr lang="en-US" altLang="ko-KR" sz="900" dirty="0"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  <a:p>
                <a:pPr marL="53975" indent="-53975" fontAlgn="base" latinLnBrk="0">
                  <a:lnSpc>
                    <a:spcPct val="150000"/>
                  </a:lnSpc>
                  <a:buFontTx/>
                  <a:buChar char="-"/>
                  <a:tabLst>
                    <a:tab pos="90488" algn="l"/>
                  </a:tabLst>
                  <a:defRPr/>
                </a:pPr>
                <a:r>
                  <a:rPr lang="ko-KR" altLang="en-US" sz="900" dirty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절차</a:t>
                </a:r>
                <a:r>
                  <a:rPr lang="en-US" altLang="ko-KR" sz="900" dirty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/</a:t>
                </a:r>
                <a:r>
                  <a:rPr lang="ko-KR" altLang="en-US" sz="900" dirty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수순</a:t>
                </a:r>
                <a:endParaRPr lang="en-US" altLang="ko-KR" sz="900" dirty="0"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  <a:p>
                <a:pPr marL="53975" indent="-53975" fontAlgn="base" latinLnBrk="0">
                  <a:lnSpc>
                    <a:spcPct val="150000"/>
                  </a:lnSpc>
                  <a:buFontTx/>
                  <a:buChar char="-"/>
                  <a:tabLst>
                    <a:tab pos="90488" algn="l"/>
                  </a:tabLst>
                  <a:defRPr/>
                </a:pPr>
                <a:r>
                  <a:rPr lang="ko-KR" altLang="en-US" sz="900" dirty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직장생활의 질</a:t>
                </a:r>
                <a:endParaRPr lang="en-US" altLang="ko-KR" sz="900" dirty="0"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  <p:sp>
            <p:nvSpPr>
              <p:cNvPr id="61" name="직사각형 60">
                <a:extLst>
                  <a:ext uri="{FF2B5EF4-FFF2-40B4-BE49-F238E27FC236}">
                    <a16:creationId xmlns:a16="http://schemas.microsoft.com/office/drawing/2014/main" id="{0EE9807F-DB0E-4BD3-B9EC-692E47AE2ACC}"/>
                  </a:ext>
                </a:extLst>
              </p:cNvPr>
              <p:cNvSpPr/>
              <p:nvPr/>
            </p:nvSpPr>
            <p:spPr>
              <a:xfrm>
                <a:off x="1440418" y="2410324"/>
                <a:ext cx="1260144" cy="1236372"/>
              </a:xfrm>
              <a:prstGeom prst="rect">
                <a:avLst/>
              </a:prstGeom>
              <a:noFill/>
              <a:ln w="9525">
                <a:solidFill>
                  <a:schemeClr val="bg1">
                    <a:lumMod val="75000"/>
                  </a:schemeClr>
                </a:solidFill>
                <a:round/>
              </a:ln>
              <a:effectLst/>
            </p:spPr>
            <p:txBody>
              <a:bodyPr lIns="54000" tIns="118800" rIns="342000" bIns="118800" rtlCol="0" anchor="ctr"/>
              <a:lstStyle/>
              <a:p>
                <a:pPr algn="ctr"/>
                <a:endParaRPr lang="ko-KR" altLang="en-US" sz="3200" b="1" kern="0" dirty="0">
                  <a:solidFill>
                    <a:schemeClr val="bg1"/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</a:endParaRPr>
              </a:p>
            </p:txBody>
          </p:sp>
          <p:sp>
            <p:nvSpPr>
              <p:cNvPr id="62" name="직사각형 61">
                <a:extLst>
                  <a:ext uri="{FF2B5EF4-FFF2-40B4-BE49-F238E27FC236}">
                    <a16:creationId xmlns:a16="http://schemas.microsoft.com/office/drawing/2014/main" id="{7D3E0B3C-79FD-4AAD-BCAB-B84C8F26A9D2}"/>
                  </a:ext>
                </a:extLst>
              </p:cNvPr>
              <p:cNvSpPr/>
              <p:nvPr/>
            </p:nvSpPr>
            <p:spPr>
              <a:xfrm>
                <a:off x="2755153" y="2410324"/>
                <a:ext cx="1260144" cy="1236372"/>
              </a:xfrm>
              <a:prstGeom prst="rect">
                <a:avLst/>
              </a:prstGeom>
              <a:noFill/>
              <a:ln w="9525">
                <a:solidFill>
                  <a:schemeClr val="bg1">
                    <a:lumMod val="75000"/>
                  </a:schemeClr>
                </a:solidFill>
                <a:round/>
              </a:ln>
              <a:effectLst/>
            </p:spPr>
            <p:txBody>
              <a:bodyPr lIns="54000" tIns="118800" rIns="342000" bIns="118800" rtlCol="0" anchor="ctr"/>
              <a:lstStyle/>
              <a:p>
                <a:pPr algn="ctr"/>
                <a:endParaRPr lang="ko-KR" altLang="en-US" sz="3200" b="1" kern="0" dirty="0">
                  <a:solidFill>
                    <a:schemeClr val="bg1"/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</a:endParaRPr>
              </a:p>
            </p:txBody>
          </p:sp>
          <p:sp>
            <p:nvSpPr>
              <p:cNvPr id="63" name="직사각형 62">
                <a:extLst>
                  <a:ext uri="{FF2B5EF4-FFF2-40B4-BE49-F238E27FC236}">
                    <a16:creationId xmlns:a16="http://schemas.microsoft.com/office/drawing/2014/main" id="{60618EEA-4801-42F7-B082-2BB49762B16A}"/>
                  </a:ext>
                </a:extLst>
              </p:cNvPr>
              <p:cNvSpPr/>
              <p:nvPr/>
            </p:nvSpPr>
            <p:spPr>
              <a:xfrm>
                <a:off x="4069887" y="2410324"/>
                <a:ext cx="1260144" cy="1236372"/>
              </a:xfrm>
              <a:prstGeom prst="rect">
                <a:avLst/>
              </a:prstGeom>
              <a:noFill/>
              <a:ln w="9525">
                <a:solidFill>
                  <a:schemeClr val="bg1">
                    <a:lumMod val="75000"/>
                  </a:schemeClr>
                </a:solidFill>
                <a:round/>
              </a:ln>
              <a:effectLst/>
            </p:spPr>
            <p:txBody>
              <a:bodyPr lIns="54000" tIns="118800" rIns="342000" bIns="118800" rtlCol="0" anchor="ctr"/>
              <a:lstStyle/>
              <a:p>
                <a:pPr algn="ctr"/>
                <a:endParaRPr lang="ko-KR" altLang="en-US" sz="3200" b="1" kern="0" dirty="0">
                  <a:solidFill>
                    <a:schemeClr val="bg1"/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</a:endParaRPr>
              </a:p>
            </p:txBody>
          </p:sp>
        </p:grpSp>
        <p:cxnSp>
          <p:nvCxnSpPr>
            <p:cNvPr id="29" name="직선 화살표 연결선 28">
              <a:extLst>
                <a:ext uri="{FF2B5EF4-FFF2-40B4-BE49-F238E27FC236}">
                  <a16:creationId xmlns:a16="http://schemas.microsoft.com/office/drawing/2014/main" id="{8456BF85-77C2-4F28-81CD-984FE194A344}"/>
                </a:ext>
              </a:extLst>
            </p:cNvPr>
            <p:cNvCxnSpPr/>
            <p:nvPr/>
          </p:nvCxnSpPr>
          <p:spPr>
            <a:xfrm>
              <a:off x="3385224" y="2165444"/>
              <a:ext cx="0" cy="245659"/>
            </a:xfrm>
            <a:prstGeom prst="straightConnector1">
              <a:avLst/>
            </a:prstGeom>
            <a:ln>
              <a:solidFill>
                <a:schemeClr val="bg1">
                  <a:lumMod val="6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직선 화살표 연결선 29">
              <a:extLst>
                <a:ext uri="{FF2B5EF4-FFF2-40B4-BE49-F238E27FC236}">
                  <a16:creationId xmlns:a16="http://schemas.microsoft.com/office/drawing/2014/main" id="{34397D82-5B30-441D-9983-0775E0238A1B}"/>
                </a:ext>
              </a:extLst>
            </p:cNvPr>
            <p:cNvCxnSpPr/>
            <p:nvPr/>
          </p:nvCxnSpPr>
          <p:spPr>
            <a:xfrm>
              <a:off x="4699959" y="2165444"/>
              <a:ext cx="0" cy="245659"/>
            </a:xfrm>
            <a:prstGeom prst="straightConnector1">
              <a:avLst/>
            </a:prstGeom>
            <a:ln>
              <a:solidFill>
                <a:schemeClr val="bg1">
                  <a:lumMod val="6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직선 화살표 연결선 30">
              <a:extLst>
                <a:ext uri="{FF2B5EF4-FFF2-40B4-BE49-F238E27FC236}">
                  <a16:creationId xmlns:a16="http://schemas.microsoft.com/office/drawing/2014/main" id="{6B6FF2BB-79A9-45A6-9AF1-EFBBF29F51E2}"/>
                </a:ext>
              </a:extLst>
            </p:cNvPr>
            <p:cNvCxnSpPr/>
            <p:nvPr/>
          </p:nvCxnSpPr>
          <p:spPr>
            <a:xfrm>
              <a:off x="2071070" y="2165444"/>
              <a:ext cx="0" cy="245659"/>
            </a:xfrm>
            <a:prstGeom prst="straightConnector1">
              <a:avLst/>
            </a:prstGeom>
            <a:ln>
              <a:solidFill>
                <a:schemeClr val="bg1">
                  <a:lumMod val="6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직사각형 31">
              <a:extLst>
                <a:ext uri="{FF2B5EF4-FFF2-40B4-BE49-F238E27FC236}">
                  <a16:creationId xmlns:a16="http://schemas.microsoft.com/office/drawing/2014/main" id="{DD95522A-C4D4-4365-AAD9-DE4712681712}"/>
                </a:ext>
              </a:extLst>
            </p:cNvPr>
            <p:cNvSpPr/>
            <p:nvPr/>
          </p:nvSpPr>
          <p:spPr>
            <a:xfrm>
              <a:off x="1440418" y="3885513"/>
              <a:ext cx="3889613" cy="663740"/>
            </a:xfrm>
            <a:prstGeom prst="rect">
              <a:avLst/>
            </a:prstGeom>
            <a:noFill/>
            <a:ln w="9525">
              <a:solidFill>
                <a:schemeClr val="bg1">
                  <a:lumMod val="75000"/>
                </a:schemeClr>
              </a:solidFill>
              <a:round/>
            </a:ln>
            <a:effectLst/>
          </p:spPr>
          <p:txBody>
            <a:bodyPr lIns="54000" tIns="118800" rIns="342000" bIns="118800" rtlCol="0" anchor="ctr"/>
            <a:lstStyle/>
            <a:p>
              <a:pPr algn="ctr"/>
              <a:endParaRPr lang="ko-KR" altLang="en-US" sz="3200" b="1" kern="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endParaRPr>
            </a:p>
          </p:txBody>
        </p:sp>
        <p:sp>
          <p:nvSpPr>
            <p:cNvPr id="33" name="직사각형 32">
              <a:extLst>
                <a:ext uri="{FF2B5EF4-FFF2-40B4-BE49-F238E27FC236}">
                  <a16:creationId xmlns:a16="http://schemas.microsoft.com/office/drawing/2014/main" id="{ED84B1CB-67B2-4190-90A8-139A0A49EC67}"/>
                </a:ext>
              </a:extLst>
            </p:cNvPr>
            <p:cNvSpPr/>
            <p:nvPr/>
          </p:nvSpPr>
          <p:spPr>
            <a:xfrm>
              <a:off x="1547664" y="3846778"/>
              <a:ext cx="1214216" cy="6913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 latinLnBrk="0">
                <a:lnSpc>
                  <a:spcPct val="150000"/>
                </a:lnSpc>
                <a:tabLst>
                  <a:tab pos="163513" algn="l"/>
                </a:tabLst>
                <a:defRPr/>
              </a:pPr>
              <a:r>
                <a:rPr lang="ko-KR" altLang="en-US" sz="9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치료의 복잡성</a:t>
              </a:r>
              <a:endParaRPr lang="en-US" altLang="ko-KR" sz="900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  <a:p>
              <a:pPr algn="ctr" fontAlgn="base" latinLnBrk="0">
                <a:lnSpc>
                  <a:spcPct val="150000"/>
                </a:lnSpc>
                <a:tabLst>
                  <a:tab pos="163513" algn="l"/>
                </a:tabLst>
                <a:defRPr/>
              </a:pPr>
              <a:r>
                <a:rPr lang="ko-KR" altLang="en-US" sz="9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업무흐름</a:t>
              </a:r>
              <a:endParaRPr lang="en-US" altLang="ko-KR" sz="900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  <a:p>
              <a:pPr algn="ctr" fontAlgn="base" latinLnBrk="0">
                <a:lnSpc>
                  <a:spcPct val="150000"/>
                </a:lnSpc>
                <a:tabLst>
                  <a:tab pos="163513" algn="l"/>
                </a:tabLst>
                <a:defRPr/>
              </a:pPr>
              <a:r>
                <a:rPr lang="ko-KR" altLang="en-US" sz="9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개인 대 팀워크</a:t>
              </a:r>
              <a:endParaRPr lang="en-US" altLang="ko-KR" sz="900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34" name="직사각형 33">
              <a:extLst>
                <a:ext uri="{FF2B5EF4-FFF2-40B4-BE49-F238E27FC236}">
                  <a16:creationId xmlns:a16="http://schemas.microsoft.com/office/drawing/2014/main" id="{DBD4AB1E-CE21-499B-9901-3AFCB541C4F6}"/>
                </a:ext>
              </a:extLst>
            </p:cNvPr>
            <p:cNvSpPr/>
            <p:nvPr/>
          </p:nvSpPr>
          <p:spPr>
            <a:xfrm>
              <a:off x="2778512" y="3850569"/>
              <a:ext cx="1214216" cy="2758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 latinLnBrk="0">
                <a:lnSpc>
                  <a:spcPct val="150000"/>
                </a:lnSpc>
                <a:tabLst>
                  <a:tab pos="163513" algn="l"/>
                </a:tabLst>
                <a:defRPr/>
              </a:pPr>
              <a:r>
                <a:rPr lang="ko-KR" altLang="en-US" sz="9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업무특성</a:t>
              </a:r>
              <a:endParaRPr lang="en-US" altLang="ko-KR" sz="900" b="1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35" name="직사각형 34">
              <a:extLst>
                <a:ext uri="{FF2B5EF4-FFF2-40B4-BE49-F238E27FC236}">
                  <a16:creationId xmlns:a16="http://schemas.microsoft.com/office/drawing/2014/main" id="{760696DD-044F-4AF7-A7A6-BD57814B76D2}"/>
                </a:ext>
              </a:extLst>
            </p:cNvPr>
            <p:cNvSpPr/>
            <p:nvPr/>
          </p:nvSpPr>
          <p:spPr>
            <a:xfrm>
              <a:off x="4005856" y="3984700"/>
              <a:ext cx="1214216" cy="48359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 latinLnBrk="0">
                <a:lnSpc>
                  <a:spcPct val="150000"/>
                </a:lnSpc>
                <a:tabLst>
                  <a:tab pos="163513" algn="l"/>
                </a:tabLst>
                <a:defRPr/>
              </a:pPr>
              <a:r>
                <a:rPr lang="ko-KR" altLang="en-US" sz="9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경쟁업무</a:t>
              </a:r>
              <a:r>
                <a:rPr lang="en-US" altLang="ko-KR" sz="9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/</a:t>
              </a:r>
              <a:r>
                <a:rPr lang="ko-KR" altLang="en-US" sz="9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방해</a:t>
              </a:r>
              <a:endParaRPr lang="en-US" altLang="ko-KR" sz="900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  <a:p>
              <a:pPr algn="ctr" fontAlgn="base" latinLnBrk="0">
                <a:lnSpc>
                  <a:spcPct val="150000"/>
                </a:lnSpc>
                <a:tabLst>
                  <a:tab pos="163513" algn="l"/>
                </a:tabLst>
                <a:defRPr/>
              </a:pPr>
              <a:r>
                <a:rPr lang="ko-KR" altLang="en-US" sz="9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신체적</a:t>
              </a:r>
              <a:r>
                <a:rPr lang="en-US" altLang="ko-KR" sz="9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/</a:t>
              </a:r>
              <a:r>
                <a:rPr lang="ko-KR" altLang="en-US" sz="9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인지적 요건</a:t>
              </a:r>
              <a:endParaRPr lang="en-US" altLang="ko-KR" sz="900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cxnSp>
          <p:nvCxnSpPr>
            <p:cNvPr id="36" name="직선 화살표 연결선 35">
              <a:extLst>
                <a:ext uri="{FF2B5EF4-FFF2-40B4-BE49-F238E27FC236}">
                  <a16:creationId xmlns:a16="http://schemas.microsoft.com/office/drawing/2014/main" id="{C462612E-A281-4AD9-B3C9-4B1DED11FA64}"/>
                </a:ext>
              </a:extLst>
            </p:cNvPr>
            <p:cNvCxnSpPr>
              <a:cxnSpLocks/>
            </p:cNvCxnSpPr>
            <p:nvPr/>
          </p:nvCxnSpPr>
          <p:spPr>
            <a:xfrm>
              <a:off x="3385224" y="3653050"/>
              <a:ext cx="0" cy="222914"/>
            </a:xfrm>
            <a:prstGeom prst="straightConnector1">
              <a:avLst/>
            </a:prstGeom>
            <a:ln>
              <a:solidFill>
                <a:schemeClr val="bg1">
                  <a:lumMod val="6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직사각형 36">
              <a:extLst>
                <a:ext uri="{FF2B5EF4-FFF2-40B4-BE49-F238E27FC236}">
                  <a16:creationId xmlns:a16="http://schemas.microsoft.com/office/drawing/2014/main" id="{8C2AEC7F-4375-449C-90A6-B5B2C1136822}"/>
                </a:ext>
              </a:extLst>
            </p:cNvPr>
            <p:cNvSpPr/>
            <p:nvPr/>
          </p:nvSpPr>
          <p:spPr>
            <a:xfrm>
              <a:off x="1440418" y="4777166"/>
              <a:ext cx="3889613" cy="663740"/>
            </a:xfrm>
            <a:prstGeom prst="rect">
              <a:avLst/>
            </a:prstGeom>
            <a:noFill/>
            <a:ln w="9525">
              <a:solidFill>
                <a:schemeClr val="bg1">
                  <a:lumMod val="75000"/>
                </a:schemeClr>
              </a:solidFill>
              <a:round/>
            </a:ln>
            <a:effectLst/>
          </p:spPr>
          <p:txBody>
            <a:bodyPr lIns="54000" tIns="118800" rIns="342000" bIns="118800" rtlCol="0" anchor="ctr"/>
            <a:lstStyle/>
            <a:p>
              <a:pPr algn="ctr"/>
              <a:endParaRPr lang="ko-KR" altLang="en-US" sz="3200" b="1" kern="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endParaRPr>
            </a:p>
          </p:txBody>
        </p:sp>
        <p:sp>
          <p:nvSpPr>
            <p:cNvPr id="38" name="직사각형 37">
              <a:extLst>
                <a:ext uri="{FF2B5EF4-FFF2-40B4-BE49-F238E27FC236}">
                  <a16:creationId xmlns:a16="http://schemas.microsoft.com/office/drawing/2014/main" id="{91DC770A-9A84-41E2-A6B0-945506A27377}"/>
                </a:ext>
              </a:extLst>
            </p:cNvPr>
            <p:cNvSpPr/>
            <p:nvPr/>
          </p:nvSpPr>
          <p:spPr>
            <a:xfrm>
              <a:off x="1547664" y="4844436"/>
              <a:ext cx="1214216" cy="48359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 latinLnBrk="0">
                <a:lnSpc>
                  <a:spcPct val="150000"/>
                </a:lnSpc>
                <a:tabLst>
                  <a:tab pos="163513" algn="l"/>
                </a:tabLst>
                <a:defRPr/>
              </a:pPr>
              <a:r>
                <a:rPr lang="ko-KR" altLang="en-US" sz="9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지식</a:t>
              </a:r>
              <a:r>
                <a:rPr lang="en-US" altLang="ko-KR" sz="9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/</a:t>
              </a:r>
              <a:r>
                <a:rPr lang="ko-KR" altLang="en-US" sz="9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기술</a:t>
              </a:r>
              <a:r>
                <a:rPr lang="en-US" altLang="ko-KR" sz="9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/</a:t>
              </a:r>
              <a:r>
                <a:rPr lang="ko-KR" altLang="en-US" sz="9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경험</a:t>
              </a:r>
              <a:endParaRPr lang="en-US" altLang="ko-KR" sz="900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  <a:p>
              <a:pPr algn="ctr" fontAlgn="base" latinLnBrk="0">
                <a:lnSpc>
                  <a:spcPct val="150000"/>
                </a:lnSpc>
                <a:tabLst>
                  <a:tab pos="163513" algn="l"/>
                </a:tabLst>
                <a:defRPr/>
              </a:pPr>
              <a:r>
                <a:rPr lang="ko-KR" altLang="en-US" sz="9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감각적</a:t>
              </a:r>
              <a:r>
                <a:rPr lang="en-US" altLang="ko-KR" sz="9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/</a:t>
              </a:r>
              <a:r>
                <a:rPr lang="ko-KR" altLang="en-US" sz="9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신체적 역량</a:t>
              </a:r>
              <a:endParaRPr lang="en-US" altLang="ko-KR" sz="900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39" name="직사각형 38">
              <a:extLst>
                <a:ext uri="{FF2B5EF4-FFF2-40B4-BE49-F238E27FC236}">
                  <a16:creationId xmlns:a16="http://schemas.microsoft.com/office/drawing/2014/main" id="{8978181C-4600-4EED-BCB0-9A062E8EE37B}"/>
                </a:ext>
              </a:extLst>
            </p:cNvPr>
            <p:cNvSpPr/>
            <p:nvPr/>
          </p:nvSpPr>
          <p:spPr>
            <a:xfrm>
              <a:off x="2778512" y="4742222"/>
              <a:ext cx="1214216" cy="2758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 latinLnBrk="0">
                <a:lnSpc>
                  <a:spcPct val="150000"/>
                </a:lnSpc>
                <a:tabLst>
                  <a:tab pos="163513" algn="l"/>
                </a:tabLst>
                <a:defRPr/>
              </a:pPr>
              <a:r>
                <a:rPr lang="ko-KR" altLang="en-US" sz="9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개인특성</a:t>
              </a:r>
              <a:endParaRPr lang="en-US" altLang="ko-KR" sz="900" b="1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40" name="직사각형 39">
              <a:extLst>
                <a:ext uri="{FF2B5EF4-FFF2-40B4-BE49-F238E27FC236}">
                  <a16:creationId xmlns:a16="http://schemas.microsoft.com/office/drawing/2014/main" id="{AF51D322-2930-4AF7-87CA-19AE60F06256}"/>
                </a:ext>
              </a:extLst>
            </p:cNvPr>
            <p:cNvSpPr/>
            <p:nvPr/>
          </p:nvSpPr>
          <p:spPr>
            <a:xfrm>
              <a:off x="4005856" y="4726228"/>
              <a:ext cx="1214216" cy="6913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 latinLnBrk="0">
                <a:lnSpc>
                  <a:spcPct val="150000"/>
                </a:lnSpc>
                <a:tabLst>
                  <a:tab pos="163513" algn="l"/>
                </a:tabLst>
                <a:defRPr/>
              </a:pPr>
              <a:r>
                <a:rPr lang="ko-KR" altLang="en-US" sz="9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각성도</a:t>
              </a:r>
              <a:r>
                <a:rPr lang="en-US" altLang="ko-KR" sz="9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/</a:t>
              </a:r>
              <a:r>
                <a:rPr lang="ko-KR" altLang="en-US" sz="9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피로도</a:t>
              </a:r>
              <a:endParaRPr lang="en-US" altLang="ko-KR" sz="900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  <a:p>
              <a:pPr algn="ctr" fontAlgn="base" latinLnBrk="0">
                <a:lnSpc>
                  <a:spcPct val="150000"/>
                </a:lnSpc>
                <a:tabLst>
                  <a:tab pos="163513" algn="l"/>
                </a:tabLst>
                <a:defRPr/>
              </a:pPr>
              <a:r>
                <a:rPr lang="ko-KR" altLang="en-US" sz="9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동기</a:t>
              </a:r>
              <a:r>
                <a:rPr lang="en-US" altLang="ko-KR" sz="9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/</a:t>
              </a:r>
              <a:r>
                <a:rPr lang="ko-KR" altLang="en-US" sz="9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태도</a:t>
              </a:r>
              <a:endParaRPr lang="en-US" altLang="ko-KR" sz="900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  <a:p>
              <a:pPr algn="ctr" fontAlgn="base" latinLnBrk="0">
                <a:lnSpc>
                  <a:spcPct val="150000"/>
                </a:lnSpc>
                <a:tabLst>
                  <a:tab pos="163513" algn="l"/>
                </a:tabLst>
                <a:defRPr/>
              </a:pPr>
              <a:r>
                <a:rPr lang="ko-KR" altLang="en-US" sz="9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문화적 적용</a:t>
              </a:r>
              <a:endParaRPr lang="en-US" altLang="ko-KR" sz="900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cxnSp>
          <p:nvCxnSpPr>
            <p:cNvPr id="41" name="직선 화살표 연결선 40">
              <a:extLst>
                <a:ext uri="{FF2B5EF4-FFF2-40B4-BE49-F238E27FC236}">
                  <a16:creationId xmlns:a16="http://schemas.microsoft.com/office/drawing/2014/main" id="{3F45B147-9896-4827-A42B-D6DF07FDD583}"/>
                </a:ext>
              </a:extLst>
            </p:cNvPr>
            <p:cNvCxnSpPr>
              <a:cxnSpLocks/>
            </p:cNvCxnSpPr>
            <p:nvPr/>
          </p:nvCxnSpPr>
          <p:spPr>
            <a:xfrm>
              <a:off x="3385224" y="4544703"/>
              <a:ext cx="0" cy="222914"/>
            </a:xfrm>
            <a:prstGeom prst="straightConnector1">
              <a:avLst/>
            </a:prstGeom>
            <a:ln>
              <a:solidFill>
                <a:schemeClr val="bg1">
                  <a:lumMod val="6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직선 화살표 연결선 41">
              <a:extLst>
                <a:ext uri="{FF2B5EF4-FFF2-40B4-BE49-F238E27FC236}">
                  <a16:creationId xmlns:a16="http://schemas.microsoft.com/office/drawing/2014/main" id="{D88AD72D-3781-4ADA-A309-0A4D0CA76B44}"/>
                </a:ext>
              </a:extLst>
            </p:cNvPr>
            <p:cNvCxnSpPr>
              <a:cxnSpLocks/>
            </p:cNvCxnSpPr>
            <p:nvPr/>
          </p:nvCxnSpPr>
          <p:spPr>
            <a:xfrm>
              <a:off x="3385224" y="5440907"/>
              <a:ext cx="0" cy="222914"/>
            </a:xfrm>
            <a:prstGeom prst="straightConnector1">
              <a:avLst/>
            </a:prstGeom>
            <a:ln>
              <a:solidFill>
                <a:schemeClr val="bg1">
                  <a:lumMod val="6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타원 42">
              <a:extLst>
                <a:ext uri="{FF2B5EF4-FFF2-40B4-BE49-F238E27FC236}">
                  <a16:creationId xmlns:a16="http://schemas.microsoft.com/office/drawing/2014/main" id="{50364832-0216-480F-A685-2131735B502E}"/>
                </a:ext>
              </a:extLst>
            </p:cNvPr>
            <p:cNvSpPr/>
            <p:nvPr/>
          </p:nvSpPr>
          <p:spPr>
            <a:xfrm>
              <a:off x="1842707" y="5663821"/>
              <a:ext cx="3085034" cy="436321"/>
            </a:xfrm>
            <a:prstGeom prst="ellipse">
              <a:avLst/>
            </a:prstGeom>
            <a:ln>
              <a:solidFill>
                <a:schemeClr val="bg1">
                  <a:lumMod val="6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54000" tIns="118800" rIns="342000" bIns="118800" rtlCol="0" anchor="ctr"/>
            <a:lstStyle/>
            <a:p>
              <a:pPr algn="ctr"/>
              <a:endParaRPr lang="ko-KR" altLang="en-US" sz="3200" b="1" kern="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endParaRPr>
            </a:p>
          </p:txBody>
        </p:sp>
        <p:cxnSp>
          <p:nvCxnSpPr>
            <p:cNvPr id="44" name="직선 연결선 43">
              <a:extLst>
                <a:ext uri="{FF2B5EF4-FFF2-40B4-BE49-F238E27FC236}">
                  <a16:creationId xmlns:a16="http://schemas.microsoft.com/office/drawing/2014/main" id="{652986B8-6ECB-48C6-8EDF-5C6ABEE3D8BA}"/>
                </a:ext>
              </a:extLst>
            </p:cNvPr>
            <p:cNvCxnSpPr>
              <a:cxnSpLocks/>
              <a:stCxn id="43" idx="0"/>
            </p:cNvCxnSpPr>
            <p:nvPr/>
          </p:nvCxnSpPr>
          <p:spPr>
            <a:xfrm>
              <a:off x="3385224" y="5663821"/>
              <a:ext cx="0" cy="430476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직사각형 44">
              <a:extLst>
                <a:ext uri="{FF2B5EF4-FFF2-40B4-BE49-F238E27FC236}">
                  <a16:creationId xmlns:a16="http://schemas.microsoft.com/office/drawing/2014/main" id="{A524945B-B94B-4E7C-93DE-A2E9332F9B2E}"/>
                </a:ext>
              </a:extLst>
            </p:cNvPr>
            <p:cNvSpPr/>
            <p:nvPr/>
          </p:nvSpPr>
          <p:spPr>
            <a:xfrm>
              <a:off x="2195852" y="5707090"/>
              <a:ext cx="1214216" cy="2758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 latinLnBrk="0">
                <a:lnSpc>
                  <a:spcPct val="150000"/>
                </a:lnSpc>
                <a:tabLst>
                  <a:tab pos="163513" algn="l"/>
                </a:tabLst>
                <a:defRPr/>
              </a:pPr>
              <a:r>
                <a:rPr lang="ko-KR" altLang="en-US" sz="9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표준 이하의 수행</a:t>
              </a:r>
              <a:endParaRPr lang="en-US" altLang="ko-KR" sz="900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46" name="직사각형 45">
              <a:extLst>
                <a:ext uri="{FF2B5EF4-FFF2-40B4-BE49-F238E27FC236}">
                  <a16:creationId xmlns:a16="http://schemas.microsoft.com/office/drawing/2014/main" id="{93F0B25A-BC5E-4C3B-B8D3-127C59A1D6F3}"/>
                </a:ext>
              </a:extLst>
            </p:cNvPr>
            <p:cNvSpPr/>
            <p:nvPr/>
          </p:nvSpPr>
          <p:spPr>
            <a:xfrm>
              <a:off x="3360563" y="5707090"/>
              <a:ext cx="1214216" cy="2758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 latinLnBrk="0">
                <a:lnSpc>
                  <a:spcPct val="150000"/>
                </a:lnSpc>
                <a:tabLst>
                  <a:tab pos="163513" algn="l"/>
                </a:tabLst>
                <a:defRPr/>
              </a:pPr>
              <a:r>
                <a:rPr lang="ko-KR" altLang="en-US" sz="9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수용 가능한 수행</a:t>
              </a:r>
              <a:endParaRPr lang="en-US" altLang="ko-KR" sz="900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cxnSp>
          <p:nvCxnSpPr>
            <p:cNvPr id="47" name="직선 화살표 연결선 46">
              <a:extLst>
                <a:ext uri="{FF2B5EF4-FFF2-40B4-BE49-F238E27FC236}">
                  <a16:creationId xmlns:a16="http://schemas.microsoft.com/office/drawing/2014/main" id="{95CE33A5-C1C4-439D-BF33-EFB2C4CA0B4C}"/>
                </a:ext>
              </a:extLst>
            </p:cNvPr>
            <p:cNvCxnSpPr>
              <a:cxnSpLocks/>
            </p:cNvCxnSpPr>
            <p:nvPr/>
          </p:nvCxnSpPr>
          <p:spPr>
            <a:xfrm>
              <a:off x="3385224" y="6089671"/>
              <a:ext cx="0" cy="222914"/>
            </a:xfrm>
            <a:prstGeom prst="straightConnector1">
              <a:avLst/>
            </a:prstGeom>
            <a:ln>
              <a:solidFill>
                <a:schemeClr val="bg1">
                  <a:lumMod val="6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직사각형 47">
              <a:extLst>
                <a:ext uri="{FF2B5EF4-FFF2-40B4-BE49-F238E27FC236}">
                  <a16:creationId xmlns:a16="http://schemas.microsoft.com/office/drawing/2014/main" id="{5D03C786-844B-4600-A3B5-61041A978440}"/>
                </a:ext>
              </a:extLst>
            </p:cNvPr>
            <p:cNvSpPr/>
            <p:nvPr/>
          </p:nvSpPr>
          <p:spPr>
            <a:xfrm>
              <a:off x="2549013" y="6305566"/>
              <a:ext cx="1650383" cy="288032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round/>
            </a:ln>
            <a:effectLst/>
          </p:spPr>
          <p:txBody>
            <a:bodyPr lIns="54000" tIns="118800" rIns="342000" bIns="118800" rtlCol="0" anchor="ctr"/>
            <a:lstStyle/>
            <a:p>
              <a:pPr algn="ctr"/>
              <a:endParaRPr lang="ko-KR" altLang="en-US" sz="3200" b="1" kern="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endParaRPr>
            </a:p>
          </p:txBody>
        </p:sp>
        <p:sp>
          <p:nvSpPr>
            <p:cNvPr id="49" name="직사각형 48">
              <a:extLst>
                <a:ext uri="{FF2B5EF4-FFF2-40B4-BE49-F238E27FC236}">
                  <a16:creationId xmlns:a16="http://schemas.microsoft.com/office/drawing/2014/main" id="{5067AFCE-CE13-4ACA-8758-C69E2101FA58}"/>
                </a:ext>
              </a:extLst>
            </p:cNvPr>
            <p:cNvSpPr/>
            <p:nvPr/>
          </p:nvSpPr>
          <p:spPr>
            <a:xfrm>
              <a:off x="2549013" y="6278788"/>
              <a:ext cx="1650383" cy="2758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 latinLnBrk="0">
                <a:lnSpc>
                  <a:spcPct val="150000"/>
                </a:lnSpc>
                <a:tabLst>
                  <a:tab pos="163513" algn="l"/>
                </a:tabLst>
                <a:defRPr/>
              </a:pPr>
              <a:r>
                <a:rPr lang="ko-KR" altLang="en-US" sz="900" dirty="0"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예방가능한 위해 사건</a:t>
              </a:r>
              <a:endParaRPr lang="en-US" altLang="ko-KR" sz="9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50" name="직사각형 49">
              <a:extLst>
                <a:ext uri="{FF2B5EF4-FFF2-40B4-BE49-F238E27FC236}">
                  <a16:creationId xmlns:a16="http://schemas.microsoft.com/office/drawing/2014/main" id="{464CAFB8-F2BB-4ADE-9D7A-254D81046181}"/>
                </a:ext>
              </a:extLst>
            </p:cNvPr>
            <p:cNvSpPr/>
            <p:nvPr/>
          </p:nvSpPr>
          <p:spPr>
            <a:xfrm>
              <a:off x="5430550" y="891522"/>
              <a:ext cx="605570" cy="216024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9525">
              <a:noFill/>
              <a:round/>
            </a:ln>
            <a:effectLst/>
          </p:spPr>
          <p:txBody>
            <a:bodyPr lIns="0" tIns="0" rIns="0" bIns="0" rtlCol="0" anchor="ctr"/>
            <a:lstStyle/>
            <a:p>
              <a:pPr algn="ctr" fontAlgn="base" latinLnBrk="0">
                <a:tabLst>
                  <a:tab pos="163513" algn="l"/>
                </a:tabLst>
                <a:defRPr/>
              </a:pPr>
              <a:r>
                <a:rPr lang="en-US" altLang="ko-KR" sz="900" dirty="0"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5</a:t>
              </a:r>
              <a:r>
                <a:rPr lang="ko-KR" altLang="en-US" sz="900" dirty="0"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단계</a:t>
              </a:r>
            </a:p>
          </p:txBody>
        </p:sp>
        <p:sp>
          <p:nvSpPr>
            <p:cNvPr id="51" name="직사각형 50">
              <a:extLst>
                <a:ext uri="{FF2B5EF4-FFF2-40B4-BE49-F238E27FC236}">
                  <a16:creationId xmlns:a16="http://schemas.microsoft.com/office/drawing/2014/main" id="{8D0BC94B-16F3-4187-939F-3A1266989394}"/>
                </a:ext>
              </a:extLst>
            </p:cNvPr>
            <p:cNvSpPr/>
            <p:nvPr/>
          </p:nvSpPr>
          <p:spPr>
            <a:xfrm>
              <a:off x="5430550" y="1700628"/>
              <a:ext cx="605570" cy="216024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9525">
              <a:noFill/>
              <a:round/>
            </a:ln>
            <a:effectLst/>
          </p:spPr>
          <p:txBody>
            <a:bodyPr lIns="0" tIns="0" rIns="0" bIns="0" rtlCol="0" anchor="ctr"/>
            <a:lstStyle/>
            <a:p>
              <a:pPr algn="ctr" fontAlgn="base" latinLnBrk="0">
                <a:tabLst>
                  <a:tab pos="163513" algn="l"/>
                </a:tabLst>
                <a:defRPr/>
              </a:pPr>
              <a:r>
                <a:rPr lang="en-US" altLang="ko-KR" sz="900" dirty="0"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4</a:t>
              </a:r>
              <a:r>
                <a:rPr lang="ko-KR" altLang="en-US" sz="900" dirty="0"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단계</a:t>
              </a:r>
            </a:p>
          </p:txBody>
        </p:sp>
        <p:sp>
          <p:nvSpPr>
            <p:cNvPr id="52" name="직사각형 51">
              <a:extLst>
                <a:ext uri="{FF2B5EF4-FFF2-40B4-BE49-F238E27FC236}">
                  <a16:creationId xmlns:a16="http://schemas.microsoft.com/office/drawing/2014/main" id="{BBED280D-EB0A-4F15-8F2C-92DA587AA178}"/>
                </a:ext>
              </a:extLst>
            </p:cNvPr>
            <p:cNvSpPr/>
            <p:nvPr/>
          </p:nvSpPr>
          <p:spPr>
            <a:xfrm>
              <a:off x="5430550" y="2920498"/>
              <a:ext cx="605570" cy="216024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9525">
              <a:noFill/>
              <a:round/>
            </a:ln>
            <a:effectLst/>
          </p:spPr>
          <p:txBody>
            <a:bodyPr lIns="0" tIns="0" rIns="0" bIns="0" rtlCol="0" anchor="ctr"/>
            <a:lstStyle/>
            <a:p>
              <a:pPr algn="ctr" fontAlgn="base" latinLnBrk="0">
                <a:tabLst>
                  <a:tab pos="163513" algn="l"/>
                </a:tabLst>
                <a:defRPr/>
              </a:pPr>
              <a:r>
                <a:rPr lang="en-US" altLang="ko-KR" sz="900" dirty="0"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3</a:t>
              </a:r>
              <a:r>
                <a:rPr lang="ko-KR" altLang="en-US" sz="900" dirty="0"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단계</a:t>
              </a:r>
            </a:p>
          </p:txBody>
        </p:sp>
        <p:sp>
          <p:nvSpPr>
            <p:cNvPr id="53" name="직사각형 52">
              <a:extLst>
                <a:ext uri="{FF2B5EF4-FFF2-40B4-BE49-F238E27FC236}">
                  <a16:creationId xmlns:a16="http://schemas.microsoft.com/office/drawing/2014/main" id="{FDD6AD91-902F-43D7-BD4C-2EAD1398B3EE}"/>
                </a:ext>
              </a:extLst>
            </p:cNvPr>
            <p:cNvSpPr/>
            <p:nvPr/>
          </p:nvSpPr>
          <p:spPr>
            <a:xfrm>
              <a:off x="5430550" y="4109371"/>
              <a:ext cx="605570" cy="216024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9525">
              <a:noFill/>
              <a:round/>
            </a:ln>
            <a:effectLst/>
          </p:spPr>
          <p:txBody>
            <a:bodyPr lIns="0" tIns="0" rIns="0" bIns="0" rtlCol="0" anchor="ctr"/>
            <a:lstStyle/>
            <a:p>
              <a:pPr algn="ctr" fontAlgn="base" latinLnBrk="0">
                <a:tabLst>
                  <a:tab pos="163513" algn="l"/>
                </a:tabLst>
                <a:defRPr/>
              </a:pPr>
              <a:r>
                <a:rPr lang="en-US" altLang="ko-KR" sz="900" dirty="0"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2</a:t>
              </a:r>
              <a:r>
                <a:rPr lang="ko-KR" altLang="en-US" sz="900" dirty="0"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단계</a:t>
              </a:r>
            </a:p>
          </p:txBody>
        </p:sp>
        <p:sp>
          <p:nvSpPr>
            <p:cNvPr id="54" name="직사각형 53">
              <a:extLst>
                <a:ext uri="{FF2B5EF4-FFF2-40B4-BE49-F238E27FC236}">
                  <a16:creationId xmlns:a16="http://schemas.microsoft.com/office/drawing/2014/main" id="{1A03F5CD-968B-4A7A-ACDE-9A6649B56AFE}"/>
                </a:ext>
              </a:extLst>
            </p:cNvPr>
            <p:cNvSpPr/>
            <p:nvPr/>
          </p:nvSpPr>
          <p:spPr>
            <a:xfrm>
              <a:off x="5430550" y="5001024"/>
              <a:ext cx="605570" cy="216024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9525">
              <a:noFill/>
              <a:round/>
            </a:ln>
            <a:effectLst/>
          </p:spPr>
          <p:txBody>
            <a:bodyPr lIns="0" tIns="0" rIns="0" bIns="0" rtlCol="0" anchor="ctr"/>
            <a:lstStyle/>
            <a:p>
              <a:pPr algn="ctr" fontAlgn="base" latinLnBrk="0">
                <a:tabLst>
                  <a:tab pos="163513" algn="l"/>
                </a:tabLst>
                <a:defRPr/>
              </a:pPr>
              <a:r>
                <a:rPr lang="en-US" altLang="ko-KR" sz="900" dirty="0"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1</a:t>
              </a:r>
              <a:r>
                <a:rPr lang="ko-KR" altLang="en-US" sz="900" dirty="0"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단계</a:t>
              </a:r>
            </a:p>
          </p:txBody>
        </p:sp>
        <p:sp>
          <p:nvSpPr>
            <p:cNvPr id="55" name="화살표: 왼쪽/오른쪽 78">
              <a:extLst>
                <a:ext uri="{FF2B5EF4-FFF2-40B4-BE49-F238E27FC236}">
                  <a16:creationId xmlns:a16="http://schemas.microsoft.com/office/drawing/2014/main" id="{41796429-DA24-4DFE-AD25-ED9CF80C8C56}"/>
                </a:ext>
              </a:extLst>
            </p:cNvPr>
            <p:cNvSpPr/>
            <p:nvPr/>
          </p:nvSpPr>
          <p:spPr>
            <a:xfrm rot="16200000">
              <a:off x="-1678813" y="3088743"/>
              <a:ext cx="5257660" cy="530727"/>
            </a:xfrm>
            <a:prstGeom prst="leftRightArrow">
              <a:avLst/>
            </a:prstGeom>
            <a:solidFill>
              <a:schemeClr val="accent2"/>
            </a:solidFill>
            <a:ln w="9525">
              <a:noFill/>
              <a:round/>
            </a:ln>
            <a:effectLst/>
          </p:spPr>
          <p:txBody>
            <a:bodyPr rot="0" spcFirstLastPara="0" vertOverflow="overflow" horzOverflow="overflow" vert="horz" wrap="square" lIns="54000" tIns="118800" rIns="342000" bIns="1188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 b="1" kern="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endParaRPr>
            </a:p>
          </p:txBody>
        </p:sp>
        <p:sp>
          <p:nvSpPr>
            <p:cNvPr id="56" name="직사각형 55">
              <a:extLst>
                <a:ext uri="{FF2B5EF4-FFF2-40B4-BE49-F238E27FC236}">
                  <a16:creationId xmlns:a16="http://schemas.microsoft.com/office/drawing/2014/main" id="{C6907F2B-0490-47EC-9FBD-892A3BB584AB}"/>
                </a:ext>
              </a:extLst>
            </p:cNvPr>
            <p:cNvSpPr/>
            <p:nvPr/>
          </p:nvSpPr>
          <p:spPr>
            <a:xfrm rot="16200000">
              <a:off x="335795" y="1718158"/>
              <a:ext cx="1214216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 latinLnBrk="0">
                <a:tabLst>
                  <a:tab pos="163513" algn="l"/>
                </a:tabLst>
                <a:defRPr/>
              </a:pPr>
              <a:r>
                <a:rPr lang="ko-KR" altLang="en-US" sz="900" dirty="0"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경제적 상황</a:t>
              </a:r>
              <a:endParaRPr lang="en-US" altLang="ko-KR" sz="9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57" name="직사각형 56">
              <a:extLst>
                <a:ext uri="{FF2B5EF4-FFF2-40B4-BE49-F238E27FC236}">
                  <a16:creationId xmlns:a16="http://schemas.microsoft.com/office/drawing/2014/main" id="{58411B2A-BEDE-4E60-8865-689D6DF9F385}"/>
                </a:ext>
              </a:extLst>
            </p:cNvPr>
            <p:cNvSpPr/>
            <p:nvPr/>
          </p:nvSpPr>
          <p:spPr>
            <a:xfrm rot="16200000">
              <a:off x="335795" y="4502225"/>
              <a:ext cx="1214216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 latinLnBrk="0">
                <a:tabLst>
                  <a:tab pos="163513" algn="l"/>
                </a:tabLst>
                <a:defRPr/>
              </a:pPr>
              <a:r>
                <a:rPr lang="ko-KR" altLang="en-US" sz="900" dirty="0"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실제오류</a:t>
              </a:r>
              <a:endParaRPr lang="en-US" altLang="ko-KR" sz="9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sp>
        <p:nvSpPr>
          <p:cNvPr id="64" name="직사각형 63">
            <a:extLst>
              <a:ext uri="{FF2B5EF4-FFF2-40B4-BE49-F238E27FC236}">
                <a16:creationId xmlns:a16="http://schemas.microsoft.com/office/drawing/2014/main" id="{BC3DAB3F-7C5F-40BC-B576-E7BF178DFA5D}"/>
              </a:ext>
            </a:extLst>
          </p:cNvPr>
          <p:cNvSpPr/>
          <p:nvPr/>
        </p:nvSpPr>
        <p:spPr>
          <a:xfrm>
            <a:off x="4049671" y="8710646"/>
            <a:ext cx="3327946" cy="296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&lt;</a:t>
            </a:r>
            <a:r>
              <a:rPr lang="ko-KR" altLang="en-US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출처 </a:t>
            </a:r>
            <a:r>
              <a:rPr lang="en-US" altLang="ko-KR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sz="10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김복남</a:t>
            </a:r>
            <a:r>
              <a:rPr lang="ko-KR" altLang="en-US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외</a:t>
            </a:r>
            <a:r>
              <a:rPr lang="en-US" altLang="ko-KR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  <a:r>
              <a:rPr lang="ko-KR" altLang="en-US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환자안전실무지침서</a:t>
            </a:r>
            <a:r>
              <a:rPr lang="en-US" altLang="ko-KR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(2016)&gt;</a:t>
            </a:r>
          </a:p>
        </p:txBody>
      </p:sp>
    </p:spTree>
    <p:extLst>
      <p:ext uri="{BB962C8B-B14F-4D97-AF65-F5344CB8AC3E}">
        <p14:creationId xmlns:p14="http://schemas.microsoft.com/office/powerpoint/2010/main" val="3646766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338</TotalTime>
  <Words>141</Words>
  <Application>Microsoft Office PowerPoint</Application>
  <PresentationFormat>화면 슬라이드 쇼(4:3)</PresentationFormat>
  <Paragraphs>60</Paragraphs>
  <Slides>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6" baseType="lpstr">
      <vt:lpstr>Arial</vt:lpstr>
      <vt:lpstr>나눔고딕</vt:lpstr>
      <vt:lpstr>나눔스퀘어 Bold</vt:lpstr>
      <vt:lpstr>맑은 고딕</vt:lpstr>
      <vt:lpstr>Office 테마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doogi</dc:creator>
  <cp:lastModifiedBy>hana</cp:lastModifiedBy>
  <cp:revision>36</cp:revision>
  <dcterms:created xsi:type="dcterms:W3CDTF">2018-10-18T06:15:54Z</dcterms:created>
  <dcterms:modified xsi:type="dcterms:W3CDTF">2019-03-29T02:03:45Z</dcterms:modified>
</cp:coreProperties>
</file>